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5" r:id="rId2"/>
    <p:sldId id="346" r:id="rId3"/>
    <p:sldId id="257" r:id="rId4"/>
    <p:sldId id="347" r:id="rId5"/>
    <p:sldId id="258" r:id="rId6"/>
    <p:sldId id="319" r:id="rId7"/>
    <p:sldId id="320" r:id="rId8"/>
    <p:sldId id="321" r:id="rId9"/>
    <p:sldId id="322" r:id="rId10"/>
    <p:sldId id="324" r:id="rId11"/>
    <p:sldId id="325" r:id="rId12"/>
    <p:sldId id="326" r:id="rId13"/>
    <p:sldId id="327" r:id="rId14"/>
    <p:sldId id="329" r:id="rId15"/>
    <p:sldId id="330" r:id="rId16"/>
    <p:sldId id="331" r:id="rId17"/>
    <p:sldId id="332" r:id="rId18"/>
    <p:sldId id="334" r:id="rId19"/>
    <p:sldId id="335" r:id="rId20"/>
    <p:sldId id="336" r:id="rId21"/>
    <p:sldId id="33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42F04"/>
    <a:srgbClr val="351413"/>
    <a:srgbClr val="212911"/>
    <a:srgbClr val="1A210D"/>
    <a:srgbClr val="460046"/>
    <a:srgbClr val="800080"/>
    <a:srgbClr val="AE5DFF"/>
    <a:srgbClr val="D4D3DF"/>
    <a:srgbClr val="DBD3E5"/>
    <a:srgbClr val="FDE8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52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6.png"/><Relationship Id="rId5" Type="http://schemas.openxmlformats.org/officeDocument/2006/relationships/slide" Target="slide5.xml"/><Relationship Id="rId10" Type="http://schemas.openxmlformats.org/officeDocument/2006/relationships/image" Target="../media/image25.jpeg"/><Relationship Id="rId4" Type="http://schemas.openxmlformats.org/officeDocument/2006/relationships/image" Target="../media/image11.pn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0.png"/><Relationship Id="rId4" Type="http://schemas.openxmlformats.org/officeDocument/2006/relationships/slide" Target="slide5.xml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10.png"/><Relationship Id="rId10" Type="http://schemas.openxmlformats.org/officeDocument/2006/relationships/image" Target="../media/image35.jpeg"/><Relationship Id="rId4" Type="http://schemas.openxmlformats.org/officeDocument/2006/relationships/slide" Target="slide5.xml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6.xml"/><Relationship Id="rId18" Type="http://schemas.openxmlformats.org/officeDocument/2006/relationships/slide" Target="slide20.xml"/><Relationship Id="rId3" Type="http://schemas.openxmlformats.org/officeDocument/2006/relationships/image" Target="../media/image4.jpeg"/><Relationship Id="rId21" Type="http://schemas.openxmlformats.org/officeDocument/2006/relationships/image" Target="../media/image7.png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18.xml"/><Relationship Id="rId2" Type="http://schemas.openxmlformats.org/officeDocument/2006/relationships/notesSlide" Target="../notesSlides/notesSlide2.xml"/><Relationship Id="rId16" Type="http://schemas.openxmlformats.org/officeDocument/2006/relationships/slide" Target="slide1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4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7.xml"/><Relationship Id="rId2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05" t="46585" r="13664" b="34631"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218" y="1541860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Математика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УМК «Школа России»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2 класс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(с элементами </a:t>
            </a:r>
            <a:r>
              <a:rPr lang="ru-RU" sz="4000" dirty="0">
                <a:solidFill>
                  <a:schemeClr val="bg1"/>
                </a:solidFill>
              </a:rPr>
              <a:t>финансовой грамотности </a:t>
            </a:r>
            <a:r>
              <a:rPr lang="ru-RU" sz="4000" dirty="0" smtClean="0">
                <a:solidFill>
                  <a:schemeClr val="bg1"/>
                </a:solidFill>
              </a:rPr>
              <a:t>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365104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Учителя начальных </a:t>
            </a:r>
            <a:r>
              <a:rPr lang="ru-RU" dirty="0" smtClean="0">
                <a:solidFill>
                  <a:schemeClr val="tx1"/>
                </a:solidFill>
              </a:rPr>
              <a:t>классов ТМР: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Фролова М</a:t>
            </a:r>
            <a:r>
              <a:rPr lang="ru-RU" dirty="0" smtClean="0">
                <a:solidFill>
                  <a:schemeClr val="tx1"/>
                </a:solidFill>
              </a:rPr>
              <a:t>. Н., МОУ </a:t>
            </a:r>
            <a:r>
              <a:rPr lang="ru-RU" dirty="0" err="1" smtClean="0">
                <a:solidFill>
                  <a:schemeClr val="tx1"/>
                </a:solidFill>
              </a:rPr>
              <a:t>Фоминская</a:t>
            </a:r>
            <a:r>
              <a:rPr lang="ru-RU" dirty="0" smtClean="0">
                <a:solidFill>
                  <a:schemeClr val="tx1"/>
                </a:solidFill>
              </a:rPr>
              <a:t> СШ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Румянцева </a:t>
            </a:r>
            <a:r>
              <a:rPr lang="ru-RU" dirty="0" smtClean="0">
                <a:solidFill>
                  <a:schemeClr val="tx1"/>
                </a:solidFill>
              </a:rPr>
              <a:t>Г.Н.,МОУ </a:t>
            </a:r>
            <a:r>
              <a:rPr lang="ru-RU" dirty="0" err="1">
                <a:solidFill>
                  <a:schemeClr val="tx1"/>
                </a:solidFill>
              </a:rPr>
              <a:t>Фоминская</a:t>
            </a:r>
            <a:r>
              <a:rPr lang="ru-RU" dirty="0">
                <a:solidFill>
                  <a:schemeClr val="tx1"/>
                </a:solidFill>
              </a:rPr>
              <a:t> СШ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Красавина </a:t>
            </a:r>
            <a:r>
              <a:rPr lang="ru-RU" dirty="0">
                <a:solidFill>
                  <a:schemeClr val="tx1"/>
                </a:solidFill>
              </a:rPr>
              <a:t>О.А</a:t>
            </a:r>
            <a:r>
              <a:rPr lang="ru-RU" dirty="0" smtClean="0">
                <a:solidFill>
                  <a:schemeClr val="tx1"/>
                </a:solidFill>
              </a:rPr>
              <a:t>., МОУ Левобережная СШ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60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89109" y="2450129"/>
            <a:ext cx="377299" cy="328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СРАВНИ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516216" y="4472707"/>
            <a:ext cx="1224136" cy="225148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B35B5AA-13C5-42AC-8F01-12F97AF1FA9D}"/>
              </a:ext>
            </a:extLst>
          </p:cNvPr>
          <p:cNvSpPr/>
          <p:nvPr/>
        </p:nvSpPr>
        <p:spPr>
          <a:xfrm>
            <a:off x="1907704" y="1988840"/>
            <a:ext cx="4000267" cy="1056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5</a:t>
            </a:r>
            <a:r>
              <a:rPr lang="ru-RU" sz="3600" b="1" dirty="0" smtClean="0">
                <a:solidFill>
                  <a:schemeClr val="tx1"/>
                </a:solidFill>
              </a:rPr>
              <a:t> коп.   ?    50 коп</a:t>
            </a:r>
            <a:r>
              <a:rPr lang="ru-RU" sz="4800" b="1" dirty="0" smtClean="0">
                <a:solidFill>
                  <a:schemeClr val="tx1"/>
                </a:solidFill>
              </a:rPr>
              <a:t>.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https://avatars.mds.yandex.net/i?id=0d82c7dbc1fca7d0957bcc28f2702e7930fced29-10452512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3497978" y="2383788"/>
            <a:ext cx="559560" cy="395274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B35B5AA-13C5-42AC-8F01-12F97AF1FA9D}"/>
              </a:ext>
            </a:extLst>
          </p:cNvPr>
          <p:cNvSpPr/>
          <p:nvPr/>
        </p:nvSpPr>
        <p:spPr>
          <a:xfrm>
            <a:off x="1902768" y="3573016"/>
            <a:ext cx="4000267" cy="1056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100 коп.   ?    1 руб</a:t>
            </a:r>
            <a:r>
              <a:rPr lang="ru-RU" sz="4800" b="1" dirty="0" smtClean="0">
                <a:solidFill>
                  <a:schemeClr val="tx1"/>
                </a:solidFill>
              </a:rPr>
              <a:t>.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4" name="Picture 4" descr="https://sovyatka.ru/800/600/https/pbs.twimg.com/media/EkiX4-gXUAED1u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1768" y="3941899"/>
            <a:ext cx="491539" cy="49153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588224" y="4501432"/>
            <a:ext cx="1152128" cy="211904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СРАВНИ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B35B5AA-13C5-42AC-8F01-12F97AF1FA9D}"/>
              </a:ext>
            </a:extLst>
          </p:cNvPr>
          <p:cNvSpPr/>
          <p:nvPr/>
        </p:nvSpPr>
        <p:spPr>
          <a:xfrm>
            <a:off x="2123728" y="1412776"/>
            <a:ext cx="4000267" cy="1056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50 коп.   ?    50 руб</a:t>
            </a:r>
            <a:r>
              <a:rPr lang="ru-RU" sz="4800" b="1" dirty="0" smtClean="0">
                <a:solidFill>
                  <a:schemeClr val="tx1"/>
                </a:solidFill>
              </a:rPr>
              <a:t>.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https://avatars.mds.yandex.net/i?id=0d82c7dbc1fca7d0957bcc28f2702e7930fced29-10452512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3731491" y="1777738"/>
            <a:ext cx="607981" cy="429479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B35B5AA-13C5-42AC-8F01-12F97AF1FA9D}"/>
              </a:ext>
            </a:extLst>
          </p:cNvPr>
          <p:cNvSpPr/>
          <p:nvPr/>
        </p:nvSpPr>
        <p:spPr>
          <a:xfrm>
            <a:off x="2123728" y="2672146"/>
            <a:ext cx="4000267" cy="1056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20 коп.  ?     19 коп</a:t>
            </a:r>
            <a:r>
              <a:rPr lang="ru-RU" sz="4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6" name="Picture 2" descr="https://avatars.mds.yandex.net/i?id=0d82c7dbc1fca7d0957bcc28f2702e7930fced29-10452512-images-thumbs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97528" y="3045711"/>
            <a:ext cx="616124" cy="435231"/>
          </a:xfrm>
          <a:prstGeom prst="rect">
            <a:avLst/>
          </a:prstGeom>
          <a:noFill/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B35B5AA-13C5-42AC-8F01-12F97AF1FA9D}"/>
              </a:ext>
            </a:extLst>
          </p:cNvPr>
          <p:cNvSpPr/>
          <p:nvPr/>
        </p:nvSpPr>
        <p:spPr>
          <a:xfrm>
            <a:off x="2123727" y="3972996"/>
            <a:ext cx="4000267" cy="1056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70 коп.  ?     1 руб</a:t>
            </a:r>
            <a:r>
              <a:rPr lang="ru-RU" sz="4800" b="1" dirty="0" smtClean="0">
                <a:solidFill>
                  <a:schemeClr val="tx1"/>
                </a:solidFill>
              </a:rPr>
              <a:t>.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8" name="Picture 2" descr="https://avatars.mds.yandex.net/i?id=0d82c7dbc1fca7d0957bcc28f2702e7930fced29-10452512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3844078" y="4365104"/>
            <a:ext cx="651556" cy="460260"/>
          </a:xfrm>
          <a:prstGeom prst="rect">
            <a:avLst/>
          </a:prstGeom>
          <a:noFill/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B35B5AA-13C5-42AC-8F01-12F97AF1FA9D}"/>
              </a:ext>
            </a:extLst>
          </p:cNvPr>
          <p:cNvSpPr/>
          <p:nvPr/>
        </p:nvSpPr>
        <p:spPr>
          <a:xfrm>
            <a:off x="2123726" y="5264323"/>
            <a:ext cx="4000267" cy="1056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45 руб.  ?     55 коп</a:t>
            </a:r>
            <a:r>
              <a:rPr lang="ru-RU" sz="4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" name="Picture 2" descr="https://avatars.mds.yandex.net/i?id=0d82c7dbc1fca7d0957bcc28f2702e7930fced29-10452512-images-thumbs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97528" y="5604240"/>
            <a:ext cx="590382" cy="41704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236296" y="4386186"/>
            <a:ext cx="1224136" cy="225148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СРАВНИ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B35B5AA-13C5-42AC-8F01-12F97AF1FA9D}"/>
              </a:ext>
            </a:extLst>
          </p:cNvPr>
          <p:cNvSpPr/>
          <p:nvPr/>
        </p:nvSpPr>
        <p:spPr>
          <a:xfrm>
            <a:off x="1975296" y="2547768"/>
            <a:ext cx="6241822" cy="1056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5 р.32 коп.    ?     </a:t>
            </a:r>
            <a:r>
              <a:rPr lang="ru-RU" sz="3600" b="1" dirty="0">
                <a:solidFill>
                  <a:schemeClr val="tx1"/>
                </a:solidFill>
              </a:rPr>
              <a:t>5</a:t>
            </a:r>
            <a:r>
              <a:rPr lang="ru-RU" sz="3600" b="1" dirty="0" smtClean="0">
                <a:solidFill>
                  <a:schemeClr val="tx1"/>
                </a:solidFill>
              </a:rPr>
              <a:t>12 коп.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7" name="Picture 2" descr="https://avatars.mds.yandex.net/i?id=0d82c7dbc1fca7d0957bcc28f2702e7930fced29-10452512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887686"/>
            <a:ext cx="533739" cy="3770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426993" y="4569480"/>
            <a:ext cx="1152128" cy="211904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СРАВНИ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B35B5AA-13C5-42AC-8F01-12F97AF1FA9D}"/>
              </a:ext>
            </a:extLst>
          </p:cNvPr>
          <p:cNvSpPr/>
          <p:nvPr/>
        </p:nvSpPr>
        <p:spPr>
          <a:xfrm>
            <a:off x="1619672" y="2001674"/>
            <a:ext cx="7416823" cy="1056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50 коп. + 20 коп.  ?   30 коп. + 40 коп.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5" name="Picture 4" descr="https://sovyatka.ru/800/600/https/pbs.twimg.com/media/EkiX4-gXUAED1u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3946" y="2284339"/>
            <a:ext cx="491539" cy="491539"/>
          </a:xfrm>
          <a:prstGeom prst="rect">
            <a:avLst/>
          </a:prstGeom>
          <a:noFill/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B35B5AA-13C5-42AC-8F01-12F97AF1FA9D}"/>
              </a:ext>
            </a:extLst>
          </p:cNvPr>
          <p:cNvSpPr/>
          <p:nvPr/>
        </p:nvSpPr>
        <p:spPr>
          <a:xfrm>
            <a:off x="1547665" y="3293997"/>
            <a:ext cx="7364102" cy="1056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       70 р. + 20 р.  ?    30 р. + 50р.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7" name="Picture 2" descr="https://avatars.mds.yandex.net/i?id=0d82c7dbc1fca7d0957bcc28f2702e7930fced29-10452512-images-thumbs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4344" y="3633915"/>
            <a:ext cx="533739" cy="3770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69570" y="5647539"/>
            <a:ext cx="7632848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2 монеты по 50 коп.        10 монет по 10 коп.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20 монет по 5 коп.         100 монет по 1 коп.</a:t>
            </a: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СОСЧИТАЙ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8362" y="3102703"/>
            <a:ext cx="1008112" cy="185416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061" y="2509732"/>
            <a:ext cx="1242291" cy="124229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060E99F3-91C5-4839-A3FA-C0AFBF6D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948" y="3195512"/>
            <a:ext cx="2100799" cy="157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19FED2EF-2823-44F9-9172-E995F2F5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2344" y="3703762"/>
            <a:ext cx="1226605" cy="119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7723" y="2841342"/>
            <a:ext cx="1103710" cy="964022"/>
          </a:xfrm>
          <a:prstGeom prst="rect">
            <a:avLst/>
          </a:prstGeom>
        </p:spPr>
      </p:pic>
      <p:sp>
        <p:nvSpPr>
          <p:cNvPr id="20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2101868" y="1008069"/>
            <a:ext cx="6862619" cy="139373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можно набрать рубль одинаковыми монетами?</a:t>
            </a:r>
            <a:endParaRPr lang="ru-RU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9001" y="4609999"/>
            <a:ext cx="1080120" cy="198660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СОСЧИТАЙ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768137FD-E690-4E00-8AB9-705FB2CE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38490"/>
            <a:ext cx="1822643" cy="13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68137FD-E690-4E00-8AB9-705FB2CE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3647" y="2296423"/>
            <a:ext cx="1822643" cy="13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768137FD-E690-4E00-8AB9-705FB2CE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165" y="3807297"/>
            <a:ext cx="1822643" cy="13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768137FD-E690-4E00-8AB9-705FB2CE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1889" y="2327360"/>
            <a:ext cx="1822643" cy="13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768137FD-E690-4E00-8AB9-705FB2CE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5501" y="3869682"/>
            <a:ext cx="1822643" cy="13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768137FD-E690-4E00-8AB9-705FB2CE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3387" y="2327360"/>
            <a:ext cx="1822643" cy="13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768137FD-E690-4E00-8AB9-705FB2CE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2067"/>
            <a:ext cx="1822643" cy="13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768137FD-E690-4E00-8AB9-705FB2CE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774" y="2364765"/>
            <a:ext cx="1822643" cy="13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2483768" y="1207738"/>
            <a:ext cx="4706519" cy="70101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РУБЛЕЙ?</a:t>
            </a:r>
            <a:endParaRPr lang="ru-RU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AB35B5AA-13C5-42AC-8F01-12F97AF1FA9D}"/>
              </a:ext>
            </a:extLst>
          </p:cNvPr>
          <p:cNvSpPr/>
          <p:nvPr/>
        </p:nvSpPr>
        <p:spPr>
          <a:xfrm>
            <a:off x="3855824" y="5627111"/>
            <a:ext cx="2038870" cy="701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4 рубля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24328" y="4569480"/>
            <a:ext cx="1152128" cy="211904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СОСЧИТАЙ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2555776" y="980728"/>
            <a:ext cx="4701309" cy="182222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монет и копеек в каждом кошельке?</a:t>
            </a:r>
            <a:endParaRPr lang="ru-RU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xmlns="" id="{002CD14F-50DA-44ED-AD2E-5A5CCAB4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56792"/>
            <a:ext cx="2891951" cy="289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8602" y="2524729"/>
            <a:ext cx="637085" cy="556454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986FD7CF-4C44-49B8-B8B4-48204268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9406" y="3278626"/>
            <a:ext cx="628348" cy="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7643DADB-3421-4AF7-92FC-1739EA44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084" y="2524729"/>
            <a:ext cx="1221473" cy="9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xmlns="" id="{5FC412D4-A268-4904-9927-AA4602D1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258" y="3891649"/>
            <a:ext cx="3296923" cy="329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0046" y="5638766"/>
            <a:ext cx="750509" cy="75050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946" y="4831690"/>
            <a:ext cx="750509" cy="75050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986FD7CF-4C44-49B8-B8B4-48204268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3845" y="4839469"/>
            <a:ext cx="628348" cy="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986FD7CF-4C44-49B8-B8B4-48204268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901" y="5553909"/>
            <a:ext cx="628348" cy="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685" y="6006651"/>
            <a:ext cx="637085" cy="556454"/>
          </a:xfrm>
          <a:prstGeom prst="rect">
            <a:avLst/>
          </a:prstGeom>
        </p:spPr>
      </p:pic>
      <p:pic>
        <p:nvPicPr>
          <p:cNvPr id="26" name="Picture 14">
            <a:extLst>
              <a:ext uri="{FF2B5EF4-FFF2-40B4-BE49-F238E27FC236}">
                <a16:creationId xmlns:a16="http://schemas.microsoft.com/office/drawing/2014/main" xmlns="" id="{5FC412D4-A268-4904-9927-AA4602D1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0613" y="3880021"/>
            <a:ext cx="3296923" cy="329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986FD7CF-4C44-49B8-B8B4-48204268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1125" y="6075501"/>
            <a:ext cx="628348" cy="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986FD7CF-4C44-49B8-B8B4-48204268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2754" y="5473812"/>
            <a:ext cx="628348" cy="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986FD7CF-4C44-49B8-B8B4-48204268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2304" y="5428388"/>
            <a:ext cx="628348" cy="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5741" y="5990172"/>
            <a:ext cx="750509" cy="75050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4186" y="4803400"/>
            <a:ext cx="750509" cy="7505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0136" y="5624059"/>
            <a:ext cx="750509" cy="75050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9552" y="5932496"/>
            <a:ext cx="637085" cy="556454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7643DADB-3421-4AF7-92FC-1739EA44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6637" y="4761328"/>
            <a:ext cx="1221473" cy="9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523023" y="2846255"/>
            <a:ext cx="238340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3 монеты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61 коп.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671044" y="4681566"/>
            <a:ext cx="2383407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 5 монет</a:t>
            </a:r>
          </a:p>
          <a:p>
            <a:pPr>
              <a:spcBef>
                <a:spcPct val="20000"/>
              </a:spcBef>
            </a:pPr>
            <a:r>
              <a:rPr lang="ru-RU" sz="2800" i="1" dirty="0">
                <a:latin typeface="Georgia" pitchFamily="18" charset="0"/>
              </a:rPr>
              <a:t> </a:t>
            </a:r>
            <a:r>
              <a:rPr lang="ru-RU" sz="2800" i="1" dirty="0" smtClean="0">
                <a:latin typeface="Georgia" pitchFamily="18" charset="0"/>
              </a:rPr>
              <a:t> 31 коп.</a:t>
            </a:r>
          </a:p>
          <a:p>
            <a:pPr>
              <a:spcBef>
                <a:spcPct val="20000"/>
              </a:spcBef>
            </a:pPr>
            <a:r>
              <a:rPr lang="ru-RU" sz="2800" i="1" dirty="0">
                <a:latin typeface="Georgia" pitchFamily="18" charset="0"/>
              </a:rPr>
              <a:t> </a:t>
            </a:r>
            <a:r>
              <a:rPr lang="ru-RU" sz="2800" i="1" dirty="0" smtClean="0">
                <a:latin typeface="Georgia" pitchFamily="18" charset="0"/>
              </a:rPr>
              <a:t>  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757373" y="3562754"/>
            <a:ext cx="238340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Georgia" pitchFamily="18" charset="0"/>
              </a:rPr>
              <a:t>8</a:t>
            </a:r>
            <a:r>
              <a:rPr lang="ru-RU" sz="2800" i="1" dirty="0" smtClean="0">
                <a:latin typeface="Georgia" pitchFamily="18" charset="0"/>
              </a:rPr>
              <a:t> монет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96 коп.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56081" y="5531416"/>
            <a:ext cx="7632848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Монет больше у Оли,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Рублей больше у Веры</a:t>
            </a:r>
          </a:p>
        </p:txBody>
      </p:sp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СОСЧИТАЙ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35B5AA-13C5-42AC-8F01-12F97AF1FA9D}"/>
              </a:ext>
            </a:extLst>
          </p:cNvPr>
          <p:cNvSpPr/>
          <p:nvPr/>
        </p:nvSpPr>
        <p:spPr>
          <a:xfrm>
            <a:off x="1717964" y="980728"/>
            <a:ext cx="7390540" cy="15387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У Оли 3 монеты по 2 руб., а у Веры 2 монеты по 5 руб.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-У кого больше монет?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-У кого больше рублей?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451F6A33-1508-47E6-8B33-3DEA7DA0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164" y="2695817"/>
            <a:ext cx="1374254" cy="13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E1B42878-AE8E-42AF-AE69-AF92D3E0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6900" y="3655708"/>
            <a:ext cx="1263937" cy="12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E1B42878-AE8E-42AF-AE69-AF92D3E0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188" y="2595153"/>
            <a:ext cx="1263937" cy="12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E1B42878-AE8E-42AF-AE69-AF92D3E0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578" y="2649350"/>
            <a:ext cx="1263937" cy="12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prikolnye-kartinki.ru/img/picture/Oct/27/91cdc19b35ff5ffa7a9f798ea2f7fc49/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149760" y="2595153"/>
            <a:ext cx="4353903" cy="4353903"/>
          </a:xfrm>
          <a:prstGeom prst="rect">
            <a:avLst/>
          </a:prstGeom>
          <a:noFill/>
        </p:spPr>
      </p:pic>
      <p:pic>
        <p:nvPicPr>
          <p:cNvPr id="19" name="Picture 6" descr="https://catherineasquithgallery.com/uploads/posts/2021-03/1614565650_60-p-kartinka-devochki-na-belom-fone-6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9004" y="2675245"/>
            <a:ext cx="2332501" cy="3284984"/>
          </a:xfrm>
          <a:prstGeom prst="rect">
            <a:avLst/>
          </a:prstGeom>
          <a:noFill/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451F6A33-1508-47E6-8B33-3DEA7DA0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163" y="3441579"/>
            <a:ext cx="1374254" cy="13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 ЗАДАЧУ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xmlns="" id="{451F6A33-1508-47E6-8B33-3DEA7DA0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839" y="3878236"/>
            <a:ext cx="924352" cy="90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451F6A33-1508-47E6-8B33-3DEA7DA0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0724" y="3842359"/>
            <a:ext cx="938126" cy="9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xmlns="" id="{E1B42878-AE8E-42AF-AE69-AF92D3E0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580" y="3920340"/>
            <a:ext cx="823519" cy="81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272311DE-6D5E-48BC-9952-CADD38DBC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453" y="3951167"/>
            <a:ext cx="780595" cy="78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6128" y="1024894"/>
            <a:ext cx="6741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Игорь пришел в магазин, где продаются ластики, карандаши и блокноты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sun9-55.userapi.com/impg/8pC0HcMer3fX5TLe0TM063nJ8hhAgR2H4P9JRQ/BbwEwHBIjxE.jpg?size=1280x398&amp;quality=95&amp;sign=3f3b3d4c57810625744db75db895d3f8&amp;type=alb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124" y="1776205"/>
            <a:ext cx="5795268" cy="14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7484" y="3438976"/>
            <a:ext cx="45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chemeClr val="tx1"/>
                  </a:solidFill>
                </a:ln>
              </a:rPr>
              <a:t>У Игоря есть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монеты:</a:t>
            </a:r>
            <a:endParaRPr lang="ru-RU" sz="2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xmlns="" id="{E1B42878-AE8E-42AF-AE69-AF92D3E0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889" y="3920340"/>
            <a:ext cx="819417" cy="81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8514" y="4731762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chemeClr val="tx1"/>
                  </a:solidFill>
                </a:ln>
              </a:rPr>
              <a:t>Какими монетами он может расплатиться за покупку: ластика; карандаша; блокнота?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95516" y="5618742"/>
            <a:ext cx="5382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Ластик – 2р.+1р.</a:t>
            </a:r>
          </a:p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Карандаш – 2р.+2р.+1р.;    5р.</a:t>
            </a:r>
          </a:p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Блокнот – 5р.+5р.;    5р.+2р.+2р.+1р.</a:t>
            </a:r>
            <a:endParaRPr lang="ru-RU" sz="2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974" y="4801172"/>
            <a:ext cx="1080120" cy="198660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 ЗАДАЧУ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1655169" y="1674416"/>
            <a:ext cx="7488831" cy="280831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Саша разносил листовки и заработал 30 рублей. На ужин он купил коробку молока за 20 рублей. Сколько рублей у него осталось? </a:t>
            </a:r>
            <a:endParaRPr lang="ru-RU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B35B5AA-13C5-42AC-8F01-12F97AF1FA9D}"/>
              </a:ext>
            </a:extLst>
          </p:cNvPr>
          <p:cNvSpPr/>
          <p:nvPr/>
        </p:nvSpPr>
        <p:spPr>
          <a:xfrm>
            <a:off x="2627784" y="5091806"/>
            <a:ext cx="2690316" cy="1405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6600" b="1" dirty="0">
                <a:solidFill>
                  <a:schemeClr val="tx1"/>
                </a:solidFill>
              </a:rPr>
              <a:t>10 р.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Тема </a:t>
            </a:r>
            <a:r>
              <a:rPr lang="ru-RU" b="1" i="1" dirty="0"/>
              <a:t>урока математики</a:t>
            </a:r>
            <a:r>
              <a:rPr lang="ru-RU" dirty="0"/>
              <a:t>: «Единицы стоимости. Рубль. Копейка» </a:t>
            </a:r>
            <a:br>
              <a:rPr lang="ru-RU" dirty="0"/>
            </a:br>
            <a:r>
              <a:rPr lang="ru-RU" b="1" i="1" dirty="0"/>
              <a:t>Тема финансовой грамотности: </a:t>
            </a:r>
            <a:r>
              <a:rPr lang="ru-RU" dirty="0" smtClean="0"/>
              <a:t>«Единицы </a:t>
            </a:r>
            <a:r>
              <a:rPr lang="ru-RU" dirty="0"/>
              <a:t>стоимости, деньги, </a:t>
            </a:r>
            <a:r>
              <a:rPr lang="ru-RU" dirty="0" smtClean="0"/>
              <a:t>монеты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Рациональное </a:t>
            </a:r>
            <a:r>
              <a:rPr lang="ru-RU" dirty="0"/>
              <a:t>обращение с </a:t>
            </a:r>
            <a:r>
              <a:rPr lang="ru-RU" dirty="0" smtClean="0"/>
              <a:t>деньгами»</a:t>
            </a:r>
            <a:endParaRPr lang="ru-RU" dirty="0"/>
          </a:p>
        </p:txBody>
      </p:sp>
      <p:pic>
        <p:nvPicPr>
          <p:cNvPr id="4" name="Рисунок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2820" y="4005063"/>
            <a:ext cx="1801179" cy="282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04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 ЗАДАЧУ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1632304" y="909796"/>
            <a:ext cx="7614549" cy="280831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Витя и Гена хотят купить мороженое по цене 20 рублей.  Посчитай, хватит ли у каждого из них денег на покупку мороженого?</a:t>
            </a:r>
            <a:endParaRPr lang="ru-RU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9" y="3617054"/>
            <a:ext cx="7250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Витя                                                  Гена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E1B42878-AE8E-42AF-AE69-AF92D3E0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101" y="4580678"/>
            <a:ext cx="836213" cy="8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xmlns="" id="{451F6A33-1508-47E6-8B33-3DEA7DA0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217" y="4983776"/>
            <a:ext cx="1024312" cy="10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91B11E4F-9A6E-46AE-9917-C8D83D1E8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879" y="5377946"/>
            <a:ext cx="718949" cy="71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91B11E4F-9A6E-46AE-9917-C8D83D1E8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357" y="4678983"/>
            <a:ext cx="718949" cy="71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xmlns="" id="{451F6A33-1508-47E6-8B33-3DEA7DA0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672" y="4920879"/>
            <a:ext cx="1024312" cy="10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451F6A33-1508-47E6-8B33-3DEA7DA0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625" y="4819519"/>
            <a:ext cx="1024312" cy="10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xmlns="" id="{451F6A33-1508-47E6-8B33-3DEA7DA0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8974" y="4100985"/>
            <a:ext cx="1024312" cy="10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xmlns="" id="{451F6A33-1508-47E6-8B33-3DEA7DA0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404" y="3862167"/>
            <a:ext cx="1024312" cy="10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91B11E4F-9A6E-46AE-9917-C8D83D1E8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5327" y="3995846"/>
            <a:ext cx="718949" cy="71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91B11E4F-9A6E-46AE-9917-C8D83D1E8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4807" y="5142756"/>
            <a:ext cx="718949" cy="71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xmlns="" id="{E1B42878-AE8E-42AF-AE69-AF92D3E0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2831" y="4506228"/>
            <a:ext cx="836213" cy="8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91B11E4F-9A6E-46AE-9917-C8D83D1E8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301" y="5377946"/>
            <a:ext cx="718949" cy="71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91B11E4F-9A6E-46AE-9917-C8D83D1E8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272" y="4217608"/>
            <a:ext cx="718949" cy="71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AB35B5AA-13C5-42AC-8F01-12F97AF1FA9D}"/>
              </a:ext>
            </a:extLst>
          </p:cNvPr>
          <p:cNvSpPr/>
          <p:nvPr/>
        </p:nvSpPr>
        <p:spPr>
          <a:xfrm>
            <a:off x="1093371" y="6066755"/>
            <a:ext cx="2637357" cy="681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10 </a:t>
            </a:r>
            <a:r>
              <a:rPr lang="ru-RU" sz="4000" b="1" dirty="0">
                <a:solidFill>
                  <a:schemeClr val="tx1"/>
                </a:solidFill>
              </a:rPr>
              <a:t>р</a:t>
            </a:r>
            <a:r>
              <a:rPr lang="ru-RU" sz="4000" b="1" dirty="0" smtClean="0">
                <a:solidFill>
                  <a:schemeClr val="tx1"/>
                </a:solidFill>
              </a:rPr>
              <a:t>. - нет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C250A47D-6936-478F-869F-B4C5184C8F68}"/>
              </a:ext>
            </a:extLst>
          </p:cNvPr>
          <p:cNvSpPr/>
          <p:nvPr/>
        </p:nvSpPr>
        <p:spPr>
          <a:xfrm>
            <a:off x="5004049" y="6066756"/>
            <a:ext cx="3189708" cy="6816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25 </a:t>
            </a:r>
            <a:r>
              <a:rPr lang="ru-RU" sz="4000" b="1" dirty="0">
                <a:solidFill>
                  <a:schemeClr val="tx1"/>
                </a:solidFill>
              </a:rPr>
              <a:t>р</a:t>
            </a:r>
            <a:r>
              <a:rPr lang="ru-RU" sz="4000" b="1" dirty="0" smtClean="0">
                <a:solidFill>
                  <a:schemeClr val="tx1"/>
                </a:solidFill>
              </a:rPr>
              <a:t>. - да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4682" y="5017722"/>
            <a:ext cx="871420" cy="160275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 ЗАДАЧУ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B35B5AA-13C5-42AC-8F01-12F97AF1FA9D}"/>
              </a:ext>
            </a:extLst>
          </p:cNvPr>
          <p:cNvSpPr/>
          <p:nvPr/>
        </p:nvSpPr>
        <p:spPr>
          <a:xfrm>
            <a:off x="179512" y="4725145"/>
            <a:ext cx="7272808" cy="20053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1) мороженое и пирожное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2)Мороженое и два </a:t>
            </a:r>
            <a:r>
              <a:rPr lang="ru-RU" sz="2800" b="1" dirty="0" err="1" smtClean="0">
                <a:solidFill>
                  <a:schemeClr val="tx1"/>
                </a:solidFill>
              </a:rPr>
              <a:t>чупа-чупса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3)Пирожное и 3 </a:t>
            </a:r>
            <a:r>
              <a:rPr lang="ru-RU" sz="2800" b="1" dirty="0" err="1" smtClean="0">
                <a:solidFill>
                  <a:schemeClr val="tx1"/>
                </a:solidFill>
              </a:rPr>
              <a:t>чупа-чупса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4) Пять </a:t>
            </a:r>
            <a:r>
              <a:rPr lang="ru-RU" sz="2800" b="1" dirty="0" err="1" smtClean="0">
                <a:solidFill>
                  <a:schemeClr val="tx1"/>
                </a:solidFill>
              </a:rPr>
              <a:t>чупа-чупсов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124744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Света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сплела </a:t>
            </a:r>
            <a:r>
              <a:rPr lang="ru-RU" sz="2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браслеты для осенней ярмарки.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первый день она заработала 20 рублей, а во второй на 10 рублей больше, чем в первый день. </a:t>
            </a:r>
          </a:p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Света может потратить деньги, если мороженое стоит 30 рублей, пирожное 20 рублей, а </a:t>
            </a:r>
            <a:r>
              <a:rPr lang="ru-RU" sz="28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чупа-чупс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рублей.</a:t>
            </a:r>
            <a:endParaRPr lang="ru-RU" sz="28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2">
            <a:extLst>
              <a:ext uri="{FF2B5EF4-FFF2-40B4-BE49-F238E27FC236}">
                <a16:creationId xmlns:a16="http://schemas.microsoft.com/office/drawing/2014/main" xmlns="" id="{0BF697F1-DAFB-46B6-8A51-6CC22BA66092}"/>
              </a:ext>
            </a:extLst>
          </p:cNvPr>
          <p:cNvSpPr/>
          <p:nvPr/>
        </p:nvSpPr>
        <p:spPr>
          <a:xfrm>
            <a:off x="323557" y="1916832"/>
            <a:ext cx="4536475" cy="380871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«Аукцион»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(«Своя игра»)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6" descr="https://cdn.culture.ru/images/65cabaab-92ce-56ff-8f12-62e7f760e86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92896"/>
            <a:ext cx="3888432" cy="291747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67504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ПРАВИЛА ИГРЫ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экране поле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4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различными темами.  Рядом  с каждой темой окошечко с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числами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от 10 до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40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Э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ти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числа определяют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стоимость правильного ответа и количество баллов, которые вы можете положить  в командную копилку, правильно ответив на вопрос, который скрывается с обратной стороны.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  Команды могут выбирать любую тему, любое количество баллов. Отвечать два раза на один и тот же вопрос нельзя. После ответа на вопрос,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числа исчезают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0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815" y="0"/>
            <a:ext cx="9121688" cy="6858000"/>
          </a:xfrm>
          <a:prstGeom prst="rect">
            <a:avLst/>
          </a:prstGeom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6408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98494" y="2147671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032900" y="2137691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876570" y="2147671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5" name="AutoShape 5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373459" y="3103440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193017" y="3100510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037651" y="3087684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8" name="AutoShape 5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876570" y="3100510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30" name="AutoShape 5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64088" y="3942993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214276" y="3942993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032901" y="3942993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934114" y="3942993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5" name="AutoShape 6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371244" y="4846915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6" name="AutoShape 6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193017" y="4846915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7" name="AutoShape 65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53234" y="4847082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8" name="AutoShape 66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934114" y="4846915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979712" y="213285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979711" y="4846915"/>
            <a:ext cx="2951559" cy="503039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РЕШИ ЗАДАЧУ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979709" y="3091647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СРАВНИ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979710" y="3942994"/>
            <a:ext cx="2951559" cy="503039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СОСЧИТАЙ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0" cstate="screen"/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488411" y="116632"/>
            <a:ext cx="61366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21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79912" y="1268760"/>
            <a:ext cx="2736304" cy="578044"/>
          </a:xfrm>
          <a:prstGeom prst="rect">
            <a:avLst/>
          </a:prstGeom>
          <a:noFill/>
        </p:spPr>
      </p:pic>
      <p:pic>
        <p:nvPicPr>
          <p:cNvPr id="37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22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779912" y="5844868"/>
            <a:ext cx="2880320" cy="6084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5" grpId="0" animBg="1"/>
      <p:bldP spid="3126" grpId="0" animBg="1"/>
      <p:bldP spid="3127" grpId="0" animBg="1"/>
      <p:bldP spid="3128" grpId="0" animBg="1"/>
      <p:bldP spid="3130" grpId="0" animBg="1"/>
      <p:bldP spid="3131" grpId="0" animBg="1"/>
      <p:bldP spid="3132" grpId="0" animBg="1"/>
      <p:bldP spid="3133" grpId="0" animBg="1"/>
      <p:bldP spid="3135" grpId="0" animBg="1"/>
      <p:bldP spid="3136" grpId="0" animBg="1"/>
      <p:bldP spid="3137" grpId="0" animBg="1"/>
      <p:bldP spid="31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B35B5AA-13C5-42AC-8F01-12F97AF1FA9D}"/>
              </a:ext>
            </a:extLst>
          </p:cNvPr>
          <p:cNvSpPr/>
          <p:nvPr/>
        </p:nvSpPr>
        <p:spPr>
          <a:xfrm>
            <a:off x="2212325" y="1228278"/>
            <a:ext cx="5888067" cy="1324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1 р. = </a:t>
            </a:r>
            <a:r>
              <a:rPr lang="ru-RU" sz="7200" b="1" dirty="0" smtClean="0">
                <a:solidFill>
                  <a:schemeClr val="tx1"/>
                </a:solidFill>
              </a:rPr>
              <a:t>?    коп</a:t>
            </a:r>
            <a:r>
              <a:rPr lang="ru-RU" sz="7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12A208C-5938-4D5D-9910-D9F1AC78854B}"/>
              </a:ext>
            </a:extLst>
          </p:cNvPr>
          <p:cNvSpPr/>
          <p:nvPr/>
        </p:nvSpPr>
        <p:spPr>
          <a:xfrm>
            <a:off x="1769450" y="2746627"/>
            <a:ext cx="6546966" cy="1324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</a:rPr>
              <a:t>100 коп. = </a:t>
            </a:r>
            <a:r>
              <a:rPr lang="ru-RU" sz="7200" b="1" dirty="0" smtClean="0">
                <a:solidFill>
                  <a:schemeClr val="tx1"/>
                </a:solidFill>
              </a:rPr>
              <a:t>?   </a:t>
            </a:r>
            <a:r>
              <a:rPr lang="ru-RU" sz="7200" b="1" dirty="0">
                <a:solidFill>
                  <a:schemeClr val="tx1"/>
                </a:solidFill>
              </a:rPr>
              <a:t>р.</a:t>
            </a:r>
          </a:p>
        </p:txBody>
      </p:sp>
      <p:sp>
        <p:nvSpPr>
          <p:cNvPr id="13" name="Прямоугольник: скругленные углы 3">
            <a:extLst>
              <a:ext uri="{FF2B5EF4-FFF2-40B4-BE49-F238E27FC236}">
                <a16:creationId xmlns:a16="http://schemas.microsoft.com/office/drawing/2014/main" xmlns="" id="{5653FC9C-3952-4EBA-ABDE-95AD253C2C2C}"/>
              </a:ext>
            </a:extLst>
          </p:cNvPr>
          <p:cNvSpPr/>
          <p:nvPr/>
        </p:nvSpPr>
        <p:spPr>
          <a:xfrm>
            <a:off x="4773007" y="1477988"/>
            <a:ext cx="1291590" cy="824844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4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: скругленные углы 8">
            <a:extLst>
              <a:ext uri="{FF2B5EF4-FFF2-40B4-BE49-F238E27FC236}">
                <a16:creationId xmlns:a16="http://schemas.microsoft.com/office/drawing/2014/main" xmlns="" id="{6DF2F880-B4A1-47C1-85E6-5A0A808C352D}"/>
              </a:ext>
            </a:extLst>
          </p:cNvPr>
          <p:cNvSpPr/>
          <p:nvPr/>
        </p:nvSpPr>
        <p:spPr>
          <a:xfrm>
            <a:off x="6084418" y="3090485"/>
            <a:ext cx="1066800" cy="824844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" name="Рисунок 15" descr="Безимени-1.png"/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151080"/>
            <a:ext cx="1353699" cy="248978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28184" y="3789040"/>
            <a:ext cx="1440140" cy="2648769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СКОЛЬКО?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35B5AA-13C5-42AC-8F01-12F97AF1FA9D}"/>
              </a:ext>
            </a:extLst>
          </p:cNvPr>
          <p:cNvSpPr/>
          <p:nvPr/>
        </p:nvSpPr>
        <p:spPr>
          <a:xfrm>
            <a:off x="1619672" y="1988840"/>
            <a:ext cx="6912768" cy="1324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50к.+30к.=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3">
            <a:extLst>
              <a:ext uri="{FF2B5EF4-FFF2-40B4-BE49-F238E27FC236}">
                <a16:creationId xmlns:a16="http://schemas.microsoft.com/office/drawing/2014/main" xmlns="" id="{5653FC9C-3952-4EBA-ABDE-95AD253C2C2C}"/>
              </a:ext>
            </a:extLst>
          </p:cNvPr>
          <p:cNvSpPr/>
          <p:nvPr/>
        </p:nvSpPr>
        <p:spPr>
          <a:xfrm>
            <a:off x="6084168" y="2204865"/>
            <a:ext cx="1656184" cy="95232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80к.</a:t>
            </a:r>
            <a:endParaRPr lang="ru-RU" sz="4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35B5AA-13C5-42AC-8F01-12F97AF1FA9D}"/>
              </a:ext>
            </a:extLst>
          </p:cNvPr>
          <p:cNvSpPr/>
          <p:nvPr/>
        </p:nvSpPr>
        <p:spPr>
          <a:xfrm>
            <a:off x="267610" y="1886243"/>
            <a:ext cx="4000267" cy="1056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 р. = ….. коп.</a:t>
            </a:r>
          </a:p>
        </p:txBody>
      </p:sp>
      <p:sp>
        <p:nvSpPr>
          <p:cNvPr id="13" name="Прямоугольник: скругленные углы 14">
            <a:extLst>
              <a:ext uri="{FF2B5EF4-FFF2-40B4-BE49-F238E27FC236}">
                <a16:creationId xmlns:a16="http://schemas.microsoft.com/office/drawing/2014/main" xmlns="" id="{890D8791-329E-472B-8388-2DB61B47EB05}"/>
              </a:ext>
            </a:extLst>
          </p:cNvPr>
          <p:cNvSpPr/>
          <p:nvPr/>
        </p:nvSpPr>
        <p:spPr>
          <a:xfrm>
            <a:off x="1907704" y="2064370"/>
            <a:ext cx="982980" cy="70061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44CB080-9A59-4178-A929-9EF72B6D5520}"/>
              </a:ext>
            </a:extLst>
          </p:cNvPr>
          <p:cNvSpPr/>
          <p:nvPr/>
        </p:nvSpPr>
        <p:spPr>
          <a:xfrm>
            <a:off x="268287" y="3106082"/>
            <a:ext cx="4000267" cy="1056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 р. = ….. коп.</a:t>
            </a:r>
          </a:p>
        </p:txBody>
      </p:sp>
      <p:sp>
        <p:nvSpPr>
          <p:cNvPr id="17" name="Прямоугольник: скругленные углы 15">
            <a:extLst>
              <a:ext uri="{FF2B5EF4-FFF2-40B4-BE49-F238E27FC236}">
                <a16:creationId xmlns:a16="http://schemas.microsoft.com/office/drawing/2014/main" xmlns="" id="{C0372DA8-3491-4943-AECE-3BB118673FD3}"/>
              </a:ext>
            </a:extLst>
          </p:cNvPr>
          <p:cNvSpPr/>
          <p:nvPr/>
        </p:nvSpPr>
        <p:spPr>
          <a:xfrm>
            <a:off x="1907704" y="3284209"/>
            <a:ext cx="982980" cy="70061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542B4BC-3975-406B-8A1F-3DC2B2B52360}"/>
              </a:ext>
            </a:extLst>
          </p:cNvPr>
          <p:cNvSpPr/>
          <p:nvPr/>
        </p:nvSpPr>
        <p:spPr>
          <a:xfrm>
            <a:off x="267610" y="4341080"/>
            <a:ext cx="4000267" cy="1056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 р. = ….. коп.</a:t>
            </a:r>
          </a:p>
        </p:txBody>
      </p:sp>
      <p:sp>
        <p:nvSpPr>
          <p:cNvPr id="19" name="Прямоугольник: скругленные углы 16">
            <a:extLst>
              <a:ext uri="{FF2B5EF4-FFF2-40B4-BE49-F238E27FC236}">
                <a16:creationId xmlns:a16="http://schemas.microsoft.com/office/drawing/2014/main" xmlns="" id="{30DB6BA9-47F0-4FAD-8B5C-F945525C27ED}"/>
              </a:ext>
            </a:extLst>
          </p:cNvPr>
          <p:cNvSpPr/>
          <p:nvPr/>
        </p:nvSpPr>
        <p:spPr>
          <a:xfrm>
            <a:off x="1935115" y="4503157"/>
            <a:ext cx="982980" cy="70061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02EB64B-3743-4D5A-BADD-F717EA5D54C8}"/>
              </a:ext>
            </a:extLst>
          </p:cNvPr>
          <p:cNvSpPr/>
          <p:nvPr/>
        </p:nvSpPr>
        <p:spPr>
          <a:xfrm>
            <a:off x="4668173" y="1886242"/>
            <a:ext cx="4000267" cy="1056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500 к. = … р.</a:t>
            </a:r>
          </a:p>
        </p:txBody>
      </p:sp>
      <p:sp>
        <p:nvSpPr>
          <p:cNvPr id="21" name="Прямоугольник: скругленные углы 17">
            <a:extLst>
              <a:ext uri="{FF2B5EF4-FFF2-40B4-BE49-F238E27FC236}">
                <a16:creationId xmlns:a16="http://schemas.microsoft.com/office/drawing/2014/main" xmlns="" id="{A65D1CFB-FBA0-47CF-BE0A-489828783ED0}"/>
              </a:ext>
            </a:extLst>
          </p:cNvPr>
          <p:cNvSpPr/>
          <p:nvPr/>
        </p:nvSpPr>
        <p:spPr>
          <a:xfrm>
            <a:off x="7164288" y="2064369"/>
            <a:ext cx="533629" cy="70061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6508FB88-CBAB-4DE6-8A99-3974C71D29F8}"/>
              </a:ext>
            </a:extLst>
          </p:cNvPr>
          <p:cNvSpPr/>
          <p:nvPr/>
        </p:nvSpPr>
        <p:spPr>
          <a:xfrm>
            <a:off x="4668173" y="3106081"/>
            <a:ext cx="4000267" cy="1056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200 к. = … р.</a:t>
            </a:r>
          </a:p>
        </p:txBody>
      </p:sp>
      <p:sp>
        <p:nvSpPr>
          <p:cNvPr id="23" name="Прямоугольник: скругленные углы 18">
            <a:extLst>
              <a:ext uri="{FF2B5EF4-FFF2-40B4-BE49-F238E27FC236}">
                <a16:creationId xmlns:a16="http://schemas.microsoft.com/office/drawing/2014/main" xmlns="" id="{C9AB14E9-7910-412A-BD07-1CF6DEEFF5DE}"/>
              </a:ext>
            </a:extLst>
          </p:cNvPr>
          <p:cNvSpPr/>
          <p:nvPr/>
        </p:nvSpPr>
        <p:spPr>
          <a:xfrm>
            <a:off x="7164287" y="3283316"/>
            <a:ext cx="533629" cy="70061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B3CE50B-8A95-41E4-B73E-36C036B676F4}"/>
              </a:ext>
            </a:extLst>
          </p:cNvPr>
          <p:cNvSpPr/>
          <p:nvPr/>
        </p:nvSpPr>
        <p:spPr>
          <a:xfrm>
            <a:off x="4658759" y="4325029"/>
            <a:ext cx="4000267" cy="1056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900 к. = … р.</a:t>
            </a:r>
          </a:p>
        </p:txBody>
      </p:sp>
      <p:sp>
        <p:nvSpPr>
          <p:cNvPr id="25" name="Прямоугольник: скругленные углы 19">
            <a:extLst>
              <a:ext uri="{FF2B5EF4-FFF2-40B4-BE49-F238E27FC236}">
                <a16:creationId xmlns:a16="http://schemas.microsoft.com/office/drawing/2014/main" xmlns="" id="{D2D23FA7-E65D-4C0B-B916-564A7CBA41F4}"/>
              </a:ext>
            </a:extLst>
          </p:cNvPr>
          <p:cNvSpPr/>
          <p:nvPr/>
        </p:nvSpPr>
        <p:spPr>
          <a:xfrm>
            <a:off x="7164287" y="4516051"/>
            <a:ext cx="533629" cy="70061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6216" y="4149080"/>
            <a:ext cx="1224136" cy="225148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35B5AA-13C5-42AC-8F01-12F97AF1FA9D}"/>
              </a:ext>
            </a:extLst>
          </p:cNvPr>
          <p:cNvSpPr/>
          <p:nvPr/>
        </p:nvSpPr>
        <p:spPr>
          <a:xfrm>
            <a:off x="1115616" y="2145992"/>
            <a:ext cx="7920878" cy="1512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2р.50к.+5р.30к.=  ?   к.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4">
            <a:extLst>
              <a:ext uri="{FF2B5EF4-FFF2-40B4-BE49-F238E27FC236}">
                <a16:creationId xmlns:a16="http://schemas.microsoft.com/office/drawing/2014/main" xmlns="" id="{890D8791-329E-472B-8388-2DB61B47EB05}"/>
              </a:ext>
            </a:extLst>
          </p:cNvPr>
          <p:cNvSpPr/>
          <p:nvPr/>
        </p:nvSpPr>
        <p:spPr>
          <a:xfrm>
            <a:off x="6732240" y="2564904"/>
            <a:ext cx="1008112" cy="74635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780</a:t>
            </a:r>
            <a:endParaRPr lang="ru-RU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576</Words>
  <Application>Microsoft Office PowerPoint</Application>
  <PresentationFormat>Экран (4:3)</PresentationFormat>
  <Paragraphs>148</Paragraphs>
  <Slides>21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Математика УМК «Школа России» 2 класс (с элементами финансовой грамотности 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Кузнецова М С</cp:lastModifiedBy>
  <cp:revision>36</cp:revision>
  <dcterms:created xsi:type="dcterms:W3CDTF">2014-01-06T16:00:12Z</dcterms:created>
  <dcterms:modified xsi:type="dcterms:W3CDTF">2024-02-07T13:45:42Z</dcterms:modified>
</cp:coreProperties>
</file>