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9" r:id="rId4"/>
    <p:sldId id="265" r:id="rId5"/>
    <p:sldId id="258" r:id="rId6"/>
    <p:sldId id="260" r:id="rId7"/>
    <p:sldId id="269" r:id="rId8"/>
    <p:sldId id="270" r:id="rId9"/>
    <p:sldId id="261" r:id="rId10"/>
    <p:sldId id="262" r:id="rId11"/>
    <p:sldId id="263" r:id="rId12"/>
    <p:sldId id="264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54" d="100"/>
          <a:sy n="54" d="100"/>
        </p:scale>
        <p:origin x="60" y="1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2">
                  <c:v>затрудняюсь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2">
                  <c:v>затрудняюсь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2">
                  <c:v>затрудняюсь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130916936"/>
        <c:axId val="130917720"/>
        <c:axId val="0"/>
      </c:bar3DChart>
      <c:catAx>
        <c:axId val="13091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17720"/>
        <c:crosses val="autoZero"/>
        <c:auto val="1"/>
        <c:lblAlgn val="ctr"/>
        <c:lblOffset val="100"/>
        <c:noMultiLvlLbl val="0"/>
      </c:catAx>
      <c:valAx>
        <c:axId val="13091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16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читательская</c:v>
                </c:pt>
                <c:pt idx="1">
                  <c:v>математическая</c:v>
                </c:pt>
                <c:pt idx="2">
                  <c:v>ествественно-научная</c:v>
                </c:pt>
                <c:pt idx="3">
                  <c:v>финансовая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читательская</c:v>
                </c:pt>
                <c:pt idx="1">
                  <c:v>математическая</c:v>
                </c:pt>
                <c:pt idx="2">
                  <c:v>ествественно-научная</c:v>
                </c:pt>
                <c:pt idx="3">
                  <c:v>финансовая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читательская</c:v>
                </c:pt>
                <c:pt idx="1">
                  <c:v>математическая</c:v>
                </c:pt>
                <c:pt idx="2">
                  <c:v>ествественно-научная</c:v>
                </c:pt>
                <c:pt idx="3">
                  <c:v>финансовая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83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читательская</c:v>
                </c:pt>
                <c:pt idx="1">
                  <c:v>математическая</c:v>
                </c:pt>
                <c:pt idx="2">
                  <c:v>ествественно-научная</c:v>
                </c:pt>
                <c:pt idx="3">
                  <c:v>финансовая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130918504"/>
        <c:axId val="130918896"/>
        <c:axId val="0"/>
      </c:bar3DChart>
      <c:catAx>
        <c:axId val="13091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18896"/>
        <c:crosses val="autoZero"/>
        <c:auto val="1"/>
        <c:lblAlgn val="ctr"/>
        <c:lblOffset val="100"/>
        <c:noMultiLvlLbl val="0"/>
      </c:catAx>
      <c:valAx>
        <c:axId val="13091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185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затрудняюсь</c:v>
                </c:pt>
                <c:pt idx="2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затрудняюсь</c:v>
                </c:pt>
                <c:pt idx="2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затрудняюсь</c:v>
                </c:pt>
                <c:pt idx="2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919680"/>
        <c:axId val="168570800"/>
      </c:barChart>
      <c:catAx>
        <c:axId val="1309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570800"/>
        <c:crosses val="autoZero"/>
        <c:auto val="1"/>
        <c:lblAlgn val="ctr"/>
        <c:lblOffset val="100"/>
        <c:noMultiLvlLbl val="0"/>
      </c:catAx>
      <c:valAx>
        <c:axId val="16857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1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168571584"/>
        <c:axId val="168571976"/>
        <c:axId val="0"/>
      </c:bar3DChart>
      <c:catAx>
        <c:axId val="1685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571976"/>
        <c:crosses val="autoZero"/>
        <c:auto val="1"/>
        <c:lblAlgn val="ctr"/>
        <c:lblOffset val="100"/>
        <c:noMultiLvlLbl val="0"/>
      </c:catAx>
      <c:valAx>
        <c:axId val="16857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5715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476796378713532E-2"/>
          <c:y val="4.3743096950868907E-2"/>
          <c:w val="0.93665363840389515"/>
          <c:h val="0.83687959887280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имею представление</c:v>
                </c:pt>
                <c:pt idx="2">
                  <c:v>не понимаю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имею представление</c:v>
                </c:pt>
                <c:pt idx="2">
                  <c:v>не понимаю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имею представление</c:v>
                </c:pt>
                <c:pt idx="2">
                  <c:v>не понимаю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572760"/>
        <c:axId val="168573152"/>
        <c:axId val="168553288"/>
      </c:bar3DChart>
      <c:catAx>
        <c:axId val="168572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8573152"/>
        <c:crosses val="autoZero"/>
        <c:auto val="1"/>
        <c:lblAlgn val="ctr"/>
        <c:lblOffset val="100"/>
        <c:noMultiLvlLbl val="0"/>
      </c:catAx>
      <c:valAx>
        <c:axId val="16857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572760"/>
        <c:crosses val="autoZero"/>
        <c:crossBetween val="between"/>
      </c:valAx>
      <c:serAx>
        <c:axId val="168553288"/>
        <c:scaling>
          <c:orientation val="minMax"/>
        </c:scaling>
        <c:delete val="1"/>
        <c:axPos val="b"/>
        <c:majorTickMark val="out"/>
        <c:minorTickMark val="none"/>
        <c:tickLblPos val="none"/>
        <c:crossAx val="1685731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нет, справлюсь самостоятельно</c:v>
                </c:pt>
                <c:pt idx="1">
                  <c:v>имею небольшие затруднения, не откажусь от помощи</c:v>
                </c:pt>
                <c:pt idx="2">
                  <c:v>нуждаюсь в промощи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нет, справлюсь самостоятельно</c:v>
                </c:pt>
                <c:pt idx="1">
                  <c:v>имею небольшие затруднения, не откажусь от помощи</c:v>
                </c:pt>
                <c:pt idx="2">
                  <c:v>нуждаюсь в промощи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нет, справлюсь самостоятельно</c:v>
                </c:pt>
                <c:pt idx="1">
                  <c:v>имею небольшие затруднения, не откажусь от помощи</c:v>
                </c:pt>
                <c:pt idx="2">
                  <c:v>нуждаюсь в промощи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573936"/>
        <c:axId val="168574328"/>
        <c:axId val="0"/>
      </c:bar3DChart>
      <c:catAx>
        <c:axId val="16857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8574328"/>
        <c:crosses val="autoZero"/>
        <c:auto val="1"/>
        <c:lblAlgn val="ctr"/>
        <c:lblOffset val="100"/>
        <c:noMultiLvlLbl val="0"/>
      </c:catAx>
      <c:valAx>
        <c:axId val="168574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57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семинары</c:v>
                </c:pt>
                <c:pt idx="1">
                  <c:v>ППК</c:v>
                </c:pt>
                <c:pt idx="2">
                  <c:v>мастер-классы</c:v>
                </c:pt>
                <c:pt idx="3">
                  <c:v>консультации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семинары</c:v>
                </c:pt>
                <c:pt idx="1">
                  <c:v>ППК</c:v>
                </c:pt>
                <c:pt idx="2">
                  <c:v>мастер-классы</c:v>
                </c:pt>
                <c:pt idx="3">
                  <c:v>консультации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семинары</c:v>
                </c:pt>
                <c:pt idx="1">
                  <c:v>ППК</c:v>
                </c:pt>
                <c:pt idx="2">
                  <c:v>мастер-классы</c:v>
                </c:pt>
                <c:pt idx="3">
                  <c:v>консультации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семинары</c:v>
                </c:pt>
                <c:pt idx="1">
                  <c:v>ППК</c:v>
                </c:pt>
                <c:pt idx="2">
                  <c:v>мастер-классы</c:v>
                </c:pt>
                <c:pt idx="3">
                  <c:v>консультации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774576"/>
        <c:axId val="168774968"/>
        <c:axId val="0"/>
      </c:bar3DChart>
      <c:catAx>
        <c:axId val="16877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8774968"/>
        <c:crosses val="autoZero"/>
        <c:auto val="1"/>
        <c:lblAlgn val="ctr"/>
        <c:lblOffset val="100"/>
        <c:noMultiLvlLbl val="0"/>
      </c:catAx>
      <c:valAx>
        <c:axId val="168774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77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C1F1C-0DD8-4228-978D-42A41321E46A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2D67D-DF8F-4892-A9E9-C4F3EFC3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2D67D-DF8F-4892-A9E9-C4F3EFC3380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2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803BFC5-75E2-4E5B-AE09-B5ED7AE3855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C7F1155C-31CB-4C35-9229-A1D01762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BFC5-75E2-4E5B-AE09-B5ED7AE3855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155C-31CB-4C35-9229-A1D01762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BFC5-75E2-4E5B-AE09-B5ED7AE3855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155C-31CB-4C35-9229-A1D01762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03BFC5-75E2-4E5B-AE09-B5ED7AE3855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F1155C-31CB-4C35-9229-A1D017628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803BFC5-75E2-4E5B-AE09-B5ED7AE3855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C7F1155C-31CB-4C35-9229-A1D01762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BFC5-75E2-4E5B-AE09-B5ED7AE3855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155C-31CB-4C35-9229-A1D017628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BFC5-75E2-4E5B-AE09-B5ED7AE3855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155C-31CB-4C35-9229-A1D017628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03BFC5-75E2-4E5B-AE09-B5ED7AE3855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F1155C-31CB-4C35-9229-A1D017628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BFC5-75E2-4E5B-AE09-B5ED7AE3855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155C-31CB-4C35-9229-A1D01762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03BFC5-75E2-4E5B-AE09-B5ED7AE3855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F1155C-31CB-4C35-9229-A1D017628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03BFC5-75E2-4E5B-AE09-B5ED7AE3855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F1155C-31CB-4C35-9229-A1D0176289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03BFC5-75E2-4E5B-AE09-B5ED7AE38554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F1155C-31CB-4C35-9229-A1D017628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6267" y="800630"/>
            <a:ext cx="7890932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 грамотность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образования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8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467" y="528638"/>
            <a:ext cx="99568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формирования какого вида функциональной грамотности имеет возможности преподаваемый Вами предмет?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1851591"/>
              </p:ext>
            </p:extLst>
          </p:nvPr>
        </p:nvGraphicFramePr>
        <p:xfrm>
          <a:off x="160867" y="1825625"/>
          <a:ext cx="11760199" cy="487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71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3" y="486305"/>
            <a:ext cx="99568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Знаете ли Вы, какого типа задания способствуют формированию функциональной грамотности обучающихся?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642572"/>
              </p:ext>
            </p:extLst>
          </p:nvPr>
        </p:nvGraphicFramePr>
        <p:xfrm>
          <a:off x="609600" y="1600200"/>
          <a:ext cx="99568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887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666" y="1104372"/>
            <a:ext cx="99568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 ли содержание и методический аппарат учебника по предмету, который Вы преподаёте, формированию функциональной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грамотности?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3478284"/>
              </p:ext>
            </p:extLst>
          </p:nvPr>
        </p:nvGraphicFramePr>
        <p:xfrm>
          <a:off x="440267" y="2189691"/>
          <a:ext cx="11192933" cy="488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026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4" y="833438"/>
            <a:ext cx="99568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Понимаете ли Вы, какие приёмы и способы работы, современные педагогические технологии позволяют осуществлять работу по формированию функциональной грамотности?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38667" y="1825625"/>
          <a:ext cx="1101513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733" y="570971"/>
            <a:ext cx="99568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Испытываете ли Вы затруднения в вопросах формирования функциональной грамотности обучающихся?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1733" y="1710268"/>
          <a:ext cx="11650134" cy="486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Укажите, какие формы методического сопровождения Вы бы предпочли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89467" y="1825625"/>
          <a:ext cx="10964333" cy="478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Вызовы современности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439333"/>
            <a:ext cx="10515600" cy="473763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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инновационного развития экономики и повышение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конкурентоспособности страны (Из указа Президента России от 7 мая 2018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года: Правительству РФ поручено обеспечить глобальную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конкурентоспособность российского образования, вхождение Российской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Федерации в число 10 ведущих стран мира по качеству общего образования).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 Повышение качества образования за счет уменьшения группы учащихся,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достигших порогового уровня функциональной грамотности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повышения эффективности работы с одаренными и успешными учащимися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 условии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cохранении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лидирующих позиций РФ в международном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исследовании качества чтения и понимания текстов PIRLS, а также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международном исследовании качества математического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естественнонаучного образования TIMSS, (по результатам международных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исследований качества общего образования).</a:t>
            </a:r>
          </a:p>
        </p:txBody>
      </p:sp>
    </p:spTree>
    <p:extLst>
      <p:ext uri="{BB962C8B-B14F-4D97-AF65-F5344CB8AC3E}">
        <p14:creationId xmlns:p14="http://schemas.microsoft.com/office/powerpoint/2010/main" val="265747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867" y="288925"/>
            <a:ext cx="8060267" cy="13255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понятия функциональной грамотности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557867"/>
            <a:ext cx="10515600" cy="4619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«функциональная грамотность» введен ЮНЕСКО в 1957 году.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Функциональная грамотность понималась как «совокупность умений читать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использования в повседневной жизни и удовлетворения житейских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 Цель – возможность решения стандартных типичных задач, направленных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бытовых проблем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Основной результат – базовый уровень навыков чтения и письма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Применялось в основном ко взрослому населению, которое нуждалось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элементарной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26076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74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- это</a:t>
            </a:r>
            <a:endParaRPr lang="ru-RU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2800" y="1046692"/>
            <a:ext cx="10515600" cy="435133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Эрудиция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человека решать стандартные жизненные задачи в различных сферах жизни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человека использовать приобретаемые в течение жизни знания для решения жизненных задач в различных сферах человеческой деятельности, общения и социальных отношений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и возможность эффективно решать поставленные жизненные задачи с использованием приобретенных знаний, умений и навыков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осознавать задачу, планировать ее выполнение (решение), применять научные знания в ходе решения практических задач, делать выводы о результате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использовать навыки чтения и письма для решения различных практических задач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человека свободно использовать навыки и умения чтения и письма для получения информации из текста и для передачи такой информации в реальном общении (письмо)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67" y="1058334"/>
            <a:ext cx="9956800" cy="833438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(основное определение)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＞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Леонтьев А.А.: «Функционально грамотный человек —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человек, который способен использовать все постоянно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приобретаемые в течение жизни знания, умения и навыки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решения максимально широкого диапазона жизненных задач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различных сферах человеческой деятельности, общения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социальных отношений»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＞ [Образовательная система «Школа 2100». Педагогика здравого смысла /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ред. А. А. Леонтьева. М.: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2003. С. 35</a:t>
            </a:r>
          </a:p>
        </p:txBody>
      </p:sp>
    </p:spTree>
    <p:extLst>
      <p:ext uri="{BB962C8B-B14F-4D97-AF65-F5344CB8AC3E}">
        <p14:creationId xmlns:p14="http://schemas.microsoft.com/office/powerpoint/2010/main" val="67029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331" t="13434" r="4062" b="8311"/>
          <a:stretch>
            <a:fillRect/>
          </a:stretch>
        </p:blipFill>
        <p:spPr bwMode="auto">
          <a:xfrm>
            <a:off x="135467" y="17695"/>
            <a:ext cx="11861799" cy="681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18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8565" t="12886" r="3664" b="13018"/>
          <a:stretch>
            <a:fillRect/>
          </a:stretch>
        </p:blipFill>
        <p:spPr bwMode="auto">
          <a:xfrm>
            <a:off x="0" y="0"/>
            <a:ext cx="12164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702" t="13645" r="5315" b="6712"/>
          <a:stretch>
            <a:fillRect/>
          </a:stretch>
        </p:blipFill>
        <p:spPr bwMode="auto">
          <a:xfrm>
            <a:off x="0" y="30000"/>
            <a:ext cx="12192000" cy="693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Понимаете ли Вы, что такое функциональная грамотность и зачем её формировать?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28693250"/>
              </p:ext>
            </p:extLst>
          </p:nvPr>
        </p:nvGraphicFramePr>
        <p:xfrm>
          <a:off x="0" y="1825625"/>
          <a:ext cx="121920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852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230</Words>
  <Application>Microsoft Office PowerPoint</Application>
  <PresentationFormat>Широкоэкранный</PresentationFormat>
  <Paragraphs>24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Century Schoolbook</vt:lpstr>
      <vt:lpstr>Times New Roman</vt:lpstr>
      <vt:lpstr>Wingdings</vt:lpstr>
      <vt:lpstr>Wingdings 2</vt:lpstr>
      <vt:lpstr>Эркер</vt:lpstr>
      <vt:lpstr> Функциональная  грамотность как результат образования</vt:lpstr>
      <vt:lpstr>Вызовы современности</vt:lpstr>
      <vt:lpstr>Развитие понятия функциональной грамотности</vt:lpstr>
      <vt:lpstr>Функциональная грамотность - это</vt:lpstr>
      <vt:lpstr>Функциональная грамотность  (основное определение) </vt:lpstr>
      <vt:lpstr>Презентация PowerPoint</vt:lpstr>
      <vt:lpstr>Презентация PowerPoint</vt:lpstr>
      <vt:lpstr>Презентация PowerPoint</vt:lpstr>
      <vt:lpstr>Понимаете ли Вы, что такое функциональная грамотность и зачем её формировать?</vt:lpstr>
      <vt:lpstr>Для формирования какого вида функциональной грамотности имеет возможности преподаваемый Вами предмет?</vt:lpstr>
      <vt:lpstr>Знаете ли Вы, какого типа задания способствуют формированию функциональной грамотности обучающихся?</vt:lpstr>
      <vt:lpstr>Способствует ли содержание и методический аппарат учебника по предмету, который Вы преподаёте, формированию функциональной грамотности?</vt:lpstr>
      <vt:lpstr>Понимаете ли Вы, какие приёмы и способы работы, современные педагогические технологии позволяют осуществлять работу по формированию функциональной грамотности?</vt:lpstr>
      <vt:lpstr>Испытываете ли Вы затруднения в вопросах формирования функциональной грамотности обучающихся?</vt:lpstr>
      <vt:lpstr>Укажите, какие формы методического сопровождения Вы бы предпочли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 функциональная  грамотность?</dc:title>
  <dc:creator>Шувалова ЛВ</dc:creator>
  <cp:lastModifiedBy>Шувалова ЛВ</cp:lastModifiedBy>
  <cp:revision>14</cp:revision>
  <dcterms:created xsi:type="dcterms:W3CDTF">2021-10-28T14:48:27Z</dcterms:created>
  <dcterms:modified xsi:type="dcterms:W3CDTF">2021-10-29T04:57:46Z</dcterms:modified>
</cp:coreProperties>
</file>